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58"/>
  </p:notesMasterIdLst>
  <p:handoutMasterIdLst>
    <p:handoutMasterId r:id="rId59"/>
  </p:handoutMasterIdLst>
  <p:sldIdLst>
    <p:sldId id="256" r:id="rId9"/>
    <p:sldId id="278" r:id="rId10"/>
    <p:sldId id="266" r:id="rId11"/>
    <p:sldId id="279" r:id="rId12"/>
    <p:sldId id="267" r:id="rId13"/>
    <p:sldId id="280" r:id="rId14"/>
    <p:sldId id="316" r:id="rId15"/>
    <p:sldId id="281" r:id="rId16"/>
    <p:sldId id="282" r:id="rId17"/>
    <p:sldId id="283" r:id="rId18"/>
    <p:sldId id="294" r:id="rId19"/>
    <p:sldId id="284" r:id="rId20"/>
    <p:sldId id="285" r:id="rId21"/>
    <p:sldId id="295" r:id="rId22"/>
    <p:sldId id="299" r:id="rId23"/>
    <p:sldId id="297" r:id="rId24"/>
    <p:sldId id="300" r:id="rId25"/>
    <p:sldId id="264" r:id="rId26"/>
    <p:sldId id="287" r:id="rId27"/>
    <p:sldId id="293" r:id="rId28"/>
    <p:sldId id="302" r:id="rId29"/>
    <p:sldId id="288" r:id="rId30"/>
    <p:sldId id="301" r:id="rId31"/>
    <p:sldId id="286" r:id="rId32"/>
    <p:sldId id="291" r:id="rId33"/>
    <p:sldId id="289" r:id="rId34"/>
    <p:sldId id="270" r:id="rId35"/>
    <p:sldId id="303" r:id="rId36"/>
    <p:sldId id="261" r:id="rId37"/>
    <p:sldId id="277" r:id="rId38"/>
    <p:sldId id="292" r:id="rId39"/>
    <p:sldId id="304" r:id="rId40"/>
    <p:sldId id="305" r:id="rId41"/>
    <p:sldId id="306" r:id="rId42"/>
    <p:sldId id="307" r:id="rId43"/>
    <p:sldId id="310" r:id="rId44"/>
    <p:sldId id="311" r:id="rId45"/>
    <p:sldId id="312" r:id="rId46"/>
    <p:sldId id="308" r:id="rId47"/>
    <p:sldId id="276" r:id="rId48"/>
    <p:sldId id="313" r:id="rId49"/>
    <p:sldId id="314" r:id="rId50"/>
    <p:sldId id="315" r:id="rId51"/>
    <p:sldId id="273" r:id="rId52"/>
    <p:sldId id="271" r:id="rId53"/>
    <p:sldId id="274" r:id="rId54"/>
    <p:sldId id="262" r:id="rId55"/>
    <p:sldId id="263" r:id="rId56"/>
    <p:sldId id="265" r:id="rId57"/>
  </p:sldIdLst>
  <p:sldSz cx="9144000" cy="5143500" type="screen16x9"/>
  <p:notesSz cx="6797675" cy="9926638"/>
  <p:custDataLst>
    <p:tags r:id="rId6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F7240-D579-4CD0-A91C-1FF301586B9F}" v="303" dt="2024-06-01T16:03:35.211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72442" autoAdjust="0"/>
  </p:normalViewPr>
  <p:slideViewPr>
    <p:cSldViewPr>
      <p:cViewPr varScale="1">
        <p:scale>
          <a:sx n="110" d="100"/>
          <a:sy n="110" d="100"/>
        </p:scale>
        <p:origin x="147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gs" Target="tags/tag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  <dgm:t>
        <a:bodyPr/>
        <a:lstStyle/>
        <a:p>
          <a:endParaRPr lang="de-DE"/>
        </a:p>
      </dgm:t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  <dgm:t>
        <a:bodyPr/>
        <a:lstStyle/>
        <a:p>
          <a:endParaRPr lang="de-DE"/>
        </a:p>
      </dgm:t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  <dgm:t>
        <a:bodyPr/>
        <a:lstStyle/>
        <a:p>
          <a:endParaRPr lang="de-DE"/>
        </a:p>
      </dgm:t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  <dgm:t>
        <a:bodyPr/>
        <a:lstStyle/>
        <a:p>
          <a:endParaRPr lang="de-DE"/>
        </a:p>
      </dgm:t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  <dgm:t>
        <a:bodyPr/>
        <a:lstStyle/>
        <a:p>
          <a:endParaRPr lang="de-DE"/>
        </a:p>
      </dgm:t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  <dgm:t>
        <a:bodyPr/>
        <a:lstStyle/>
        <a:p>
          <a:endParaRPr lang="de-DE"/>
        </a:p>
      </dgm:t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  <dgm:t>
        <a:bodyPr/>
        <a:lstStyle/>
        <a:p>
          <a:endParaRPr lang="de-DE"/>
        </a:p>
      </dgm:t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  <dgm:t>
        <a:bodyPr/>
        <a:lstStyle/>
        <a:p>
          <a:endParaRPr lang="de-DE"/>
        </a:p>
      </dgm:t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  <dgm:t>
        <a:bodyPr/>
        <a:lstStyle/>
        <a:p>
          <a:endParaRPr lang="de-DE"/>
        </a:p>
      </dgm:t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  <dgm:t>
        <a:bodyPr/>
        <a:lstStyle/>
        <a:p>
          <a:endParaRPr lang="de-DE"/>
        </a:p>
      </dgm:t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  <dgm:t>
        <a:bodyPr/>
        <a:lstStyle/>
        <a:p>
          <a:endParaRPr lang="de-DE"/>
        </a:p>
      </dgm:t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  <dgm:t>
        <a:bodyPr/>
        <a:lstStyle/>
        <a:p>
          <a:endParaRPr lang="de-DE"/>
        </a:p>
      </dgm:t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  <dgm:t>
        <a:bodyPr/>
        <a:lstStyle/>
        <a:p>
          <a:endParaRPr lang="de-DE"/>
        </a:p>
      </dgm:t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  <dgm:t>
        <a:bodyPr/>
        <a:lstStyle/>
        <a:p>
          <a:endParaRPr lang="de-DE"/>
        </a:p>
      </dgm:t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  <dgm:t>
        <a:bodyPr/>
        <a:lstStyle/>
        <a:p>
          <a:endParaRPr lang="de-DE"/>
        </a:p>
      </dgm:t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  <dgm:t>
        <a:bodyPr/>
        <a:lstStyle/>
        <a:p>
          <a:endParaRPr lang="de-DE"/>
        </a:p>
      </dgm:t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  <dgm:t>
        <a:bodyPr/>
        <a:lstStyle/>
        <a:p>
          <a:endParaRPr lang="de-DE"/>
        </a:p>
      </dgm:t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  <dgm:t>
        <a:bodyPr/>
        <a:lstStyle/>
        <a:p>
          <a:endParaRPr lang="de-DE"/>
        </a:p>
      </dgm:t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  <dgm:t>
        <a:bodyPr/>
        <a:lstStyle/>
        <a:p>
          <a:endParaRPr lang="de-DE"/>
        </a:p>
      </dgm:t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  <dgm:t>
        <a:bodyPr/>
        <a:lstStyle/>
        <a:p>
          <a:endParaRPr lang="de-DE"/>
        </a:p>
      </dgm:t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  <dgm:t>
        <a:bodyPr/>
        <a:lstStyle/>
        <a:p>
          <a:endParaRPr lang="de-DE"/>
        </a:p>
      </dgm:t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  <dgm:t>
        <a:bodyPr/>
        <a:lstStyle/>
        <a:p>
          <a:endParaRPr lang="de-DE"/>
        </a:p>
      </dgm:t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  <dgm:t>
        <a:bodyPr/>
        <a:lstStyle/>
        <a:p>
          <a:endParaRPr lang="de-DE"/>
        </a:p>
      </dgm:t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  <dgm:t>
        <a:bodyPr/>
        <a:lstStyle/>
        <a:p>
          <a:endParaRPr lang="de-DE"/>
        </a:p>
      </dgm:t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  <dgm:t>
        <a:bodyPr/>
        <a:lstStyle/>
        <a:p>
          <a:endParaRPr lang="de-DE"/>
        </a:p>
      </dgm:t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  <dgm:t>
        <a:bodyPr/>
        <a:lstStyle/>
        <a:p>
          <a:endParaRPr lang="de-DE"/>
        </a:p>
      </dgm:t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  <dgm:t>
        <a:bodyPr/>
        <a:lstStyle/>
        <a:p>
          <a:endParaRPr lang="de-DE"/>
        </a:p>
      </dgm:t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  <dgm:t>
        <a:bodyPr/>
        <a:lstStyle/>
        <a:p>
          <a:endParaRPr lang="de-DE"/>
        </a:p>
      </dgm:t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  <dgm:t>
        <a:bodyPr/>
        <a:lstStyle/>
        <a:p>
          <a:endParaRPr lang="de-DE"/>
        </a:p>
      </dgm:t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  <dgm:t>
        <a:bodyPr/>
        <a:lstStyle/>
        <a:p>
          <a:endParaRPr lang="de-DE"/>
        </a:p>
      </dgm:t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03.06.2024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03.06.2024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Foreman</a:t>
            </a:r>
            <a:r>
              <a:rPr lang="de-CH" baseline="0" dirty="0" smtClean="0"/>
              <a:t> =&gt; KSGR Linux </a:t>
            </a:r>
            <a:r>
              <a:rPr lang="de-CH" baseline="0" dirty="0" err="1" smtClean="0"/>
              <a:t>Provisioning</a:t>
            </a:r>
            <a:r>
              <a:rPr lang="de-CH" baseline="0" smtClean="0"/>
              <a:t> Tool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24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 smtClean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Alte Infrastruktur kann</a:t>
            </a:r>
            <a:r>
              <a:rPr lang="de-CH" baseline="0" dirty="0" smtClean="0"/>
              <a:t> </a:t>
            </a:r>
            <a:r>
              <a:rPr lang="de-CH" dirty="0" smtClean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Schwächen beim Selbstmanagement</a:t>
            </a:r>
            <a:r>
              <a:rPr lang="de-CH" sz="1000" baseline="0" dirty="0" smtClean="0"/>
              <a:t> und Selbstorganisation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baseline="0" dirty="0" smtClean="0"/>
              <a:t> Verlust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dirty="0" smtClean="0"/>
              <a:t> </a:t>
            </a:r>
            <a:r>
              <a:rPr lang="de-CH" sz="1000" dirty="0" err="1" smtClean="0"/>
              <a:t>Creep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Foreman nicht betriebsbereit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254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 smtClean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 smtClean="0"/>
              <a:t>Alte Infrastruktur kann</a:t>
            </a:r>
            <a:r>
              <a:rPr lang="de-CH" baseline="0" dirty="0" smtClean="0"/>
              <a:t> </a:t>
            </a:r>
            <a:r>
              <a:rPr lang="de-CH" dirty="0" smtClean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Schwächen beim Selbstmanagement</a:t>
            </a:r>
            <a:r>
              <a:rPr lang="de-CH" sz="1000" baseline="0" dirty="0" smtClean="0"/>
              <a:t> und Selbstorganisation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baseline="0" dirty="0" smtClean="0"/>
              <a:t> Verlust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Scope</a:t>
            </a:r>
            <a:r>
              <a:rPr lang="de-CH" sz="1000" dirty="0" smtClean="0"/>
              <a:t> </a:t>
            </a:r>
            <a:r>
              <a:rPr lang="de-CH" sz="1000" dirty="0" err="1" smtClean="0"/>
              <a:t>Creep</a:t>
            </a:r>
            <a:endParaRPr lang="de-CH" sz="10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Foreman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Veeam</a:t>
            </a:r>
            <a:r>
              <a:rPr lang="de-CH" sz="1000" dirty="0" smtClean="0"/>
              <a:t> Kaste</a:t>
            </a:r>
            <a:r>
              <a:rPr lang="de-CH" sz="1000" baseline="0" dirty="0" smtClean="0"/>
              <a:t>n </a:t>
            </a:r>
            <a:r>
              <a:rPr lang="de-CH" sz="1000" dirty="0" smtClean="0"/>
              <a:t>K10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 smtClean="0"/>
              <a:t>Kubernetes</a:t>
            </a:r>
            <a:r>
              <a:rPr lang="de-CH" sz="1000" dirty="0" smtClean="0"/>
              <a:t> Testumgebung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smtClean="0"/>
              <a:t>Verzug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de-CH" sz="100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36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1 Monolith / 1 Verteiltes</a:t>
            </a:r>
            <a:r>
              <a:rPr lang="de-CH" baseline="0" dirty="0" smtClean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Synergien von Monolith auf Verteiltes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Sharding</a:t>
            </a:r>
            <a:r>
              <a:rPr lang="de-CH" baseline="0" dirty="0" smtClean="0"/>
              <a:t> auf Monolith nicht möglich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80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Automatisierter Failover =&gt; </a:t>
            </a:r>
            <a:r>
              <a:rPr lang="de-CH" sz="1000" dirty="0" err="1" smtClean="0"/>
              <a:t>postgresql_cluster</a:t>
            </a:r>
            <a:r>
              <a:rPr lang="de-CH" sz="1000" baseline="0" dirty="0" smtClean="0"/>
              <a:t> hat eine Architektonische Schwachstelle die App ausgleichen muss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SQL </a:t>
            </a:r>
            <a:r>
              <a:rPr lang="de-CH" sz="1000" dirty="0" err="1" smtClean="0"/>
              <a:t>optimierungen</a:t>
            </a:r>
            <a:r>
              <a:rPr lang="de-CH" sz="1000" dirty="0" smtClean="0"/>
              <a:t> - Indizes </a:t>
            </a:r>
            <a:r>
              <a:rPr lang="de-CH" sz="1000" dirty="0" err="1" smtClean="0"/>
              <a:t>tracken</a:t>
            </a:r>
            <a:r>
              <a:rPr lang="de-CH" sz="1000" dirty="0" smtClean="0"/>
              <a:t> und verwalten =&gt; Bräuchte ein</a:t>
            </a:r>
            <a:r>
              <a:rPr lang="de-CH" sz="1000" baseline="0" dirty="0" smtClean="0"/>
              <a:t> Performance </a:t>
            </a:r>
            <a:r>
              <a:rPr lang="de-CH" sz="1000" baseline="0" dirty="0" err="1" smtClean="0"/>
              <a:t>Repo</a:t>
            </a:r>
            <a:endParaRPr lang="de-CH" sz="100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 smtClean="0"/>
              <a:t>Testziele</a:t>
            </a:r>
            <a:r>
              <a:rPr lang="de-CH" sz="1000" baseline="0" dirty="0" smtClean="0"/>
              <a:t> =&gt; Quorum geht nicht mit 1 </a:t>
            </a:r>
            <a:r>
              <a:rPr lang="de-CH" sz="1000" baseline="0" dirty="0" err="1" smtClean="0"/>
              <a:t>Node</a:t>
            </a:r>
            <a:endParaRPr lang="de-CH" sz="1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18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>
                <a:cs typeface="Arial"/>
              </a:rPr>
              <a:t>Analyse </a:t>
            </a:r>
            <a:r>
              <a:rPr lang="de-CH" dirty="0" err="1" smtClean="0">
                <a:cs typeface="Arial"/>
              </a:rPr>
              <a:t>PostgreSQL</a:t>
            </a:r>
            <a:r>
              <a:rPr lang="de-CH" dirty="0" smtClean="0">
                <a:cs typeface="Arial"/>
              </a:rPr>
              <a:t> HA Cluster Lösungen: ü 35h</a:t>
            </a:r>
          </a:p>
          <a:p>
            <a:r>
              <a:rPr lang="de-CH" dirty="0" smtClean="0">
                <a:cs typeface="Arial"/>
              </a:rPr>
              <a:t>Troubleshooting und Lösungsfindung: 3h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55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579785241"/>
              </p:ext>
            </p:extLst>
          </p:nvPr>
        </p:nvGraphicFramePr>
        <p:xfrm>
          <a:off x="179388" y="1065213"/>
          <a:ext cx="8785098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04">
                  <a:extLst>
                    <a:ext uri="{9D8B030D-6E8A-4147-A177-3AD203B41FA5}">
                      <a16:colId xmlns:a16="http://schemas.microsoft.com/office/drawing/2014/main" val="1481409792"/>
                    </a:ext>
                  </a:extLst>
                </a:gridCol>
                <a:gridCol w="4464494">
                  <a:extLst>
                    <a:ext uri="{9D8B030D-6E8A-4147-A177-3AD203B41FA5}">
                      <a16:colId xmlns:a16="http://schemas.microsoft.com/office/drawing/2014/main" val="280921787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Produkt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00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HPE 3PAR 8450 SAN Storage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8324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/>
                        <a:t>Virtualisierungsplattform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VMware® </a:t>
                      </a:r>
                      <a:r>
                        <a:rPr lang="de-CH" sz="1300" dirty="0" err="1"/>
                        <a:t>vSphere</a:t>
                      </a:r>
                      <a:r>
                        <a:rPr lang="de-CH" sz="1300" dirty="0"/>
                        <a:t>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58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Primäres Backupsystem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VEEAM Backup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45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/>
                        <a:t>Provisioning</a:t>
                      </a:r>
                      <a:r>
                        <a:rPr lang="de-CH" sz="1300" dirty="0"/>
                        <a:t> / </a:t>
                      </a:r>
                      <a:r>
                        <a:rPr lang="de-CH" sz="1300" dirty="0" err="1"/>
                        <a:t>Lifecycle</a:t>
                      </a:r>
                      <a:r>
                        <a:rPr lang="de-CH" sz="1300" dirty="0"/>
                        <a:t> Management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Foreman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06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 Linux-Distribution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300" dirty="0"/>
                        <a:t>Debian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929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Sekundäre Linux-Distributionen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Rocky Linux, Oracle Linux, RHEL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481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Primäres Monitoring-System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Paessler</a:t>
                      </a:r>
                      <a:r>
                        <a:rPr lang="de-CH" sz="1300" dirty="0"/>
                        <a:t> Router Traffic </a:t>
                      </a:r>
                      <a:r>
                        <a:rPr lang="de-CH" sz="1300" dirty="0" err="1"/>
                        <a:t>Grapher</a:t>
                      </a:r>
                      <a:r>
                        <a:rPr lang="de-CH" sz="1300" dirty="0"/>
                        <a:t> (PRTG)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543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Sekundäres Monitoring-System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Zabbix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370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Container-Plattform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Kubernetes</a:t>
                      </a:r>
                      <a:r>
                        <a:rPr lang="de-CH" sz="1300" dirty="0"/>
                        <a:t> (k8s)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96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300" dirty="0"/>
                        <a:t>Infrastructure as code (</a:t>
                      </a:r>
                      <a:r>
                        <a:rPr lang="fr-FR" sz="1300" dirty="0" err="1"/>
                        <a:t>Iac</a:t>
                      </a:r>
                      <a:r>
                        <a:rPr lang="fr-FR" sz="1300" dirty="0"/>
                        <a:t>)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Ansible</a:t>
                      </a:r>
                      <a:r>
                        <a:rPr lang="de-CH" sz="1300" dirty="0"/>
                        <a:t> und Terraform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128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Log-Plattform / SIEM-System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In</a:t>
                      </a:r>
                      <a:r>
                        <a:rPr lang="de-CH" sz="1300" baseline="0" dirty="0"/>
                        <a:t> Ausschreibung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274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Usermanagement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Microsoft </a:t>
                      </a:r>
                      <a:r>
                        <a:rPr lang="de-CH" sz="1300" dirty="0" err="1"/>
                        <a:t>Active</a:t>
                      </a:r>
                      <a:r>
                        <a:rPr lang="de-CH" sz="1300" dirty="0"/>
                        <a:t>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54917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Gegebene Systeme</a:t>
            </a:r>
          </a:p>
        </p:txBody>
      </p:sp>
    </p:spTree>
    <p:extLst>
      <p:ext uri="{BB962C8B-B14F-4D97-AF65-F5344CB8AC3E}">
        <p14:creationId xmlns:p14="http://schemas.microsoft.com/office/powerpoint/2010/main" val="28063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51759388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Organisation</a:t>
                      </a:r>
                      <a:r>
                        <a:rPr lang="de-CH" sz="1200" baseline="0" dirty="0"/>
                        <a:t> / </a:t>
                      </a:r>
                      <a:r>
                        <a:rPr lang="de-CH" sz="1200" baseline="0" dirty="0" err="1"/>
                        <a:t>Selbstorg</a:t>
                      </a:r>
                      <a:r>
                        <a:rPr lang="de-CH" sz="1200" baseline="0" dirty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</a:t>
                      </a:r>
                      <a:r>
                        <a:rPr lang="de-CH" sz="1200" baseline="0" dirty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Werkzeuge vorgängig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klar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</a:t>
                      </a:r>
                      <a:r>
                        <a:rPr lang="de-CH" sz="1200" baseline="0" dirty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Manuelle Installation vorbereiten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Risikomatrizen</a:t>
            </a:r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Dokumentation ausserhalb Arbeitszeit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Externe Partner sensibilisiert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- Projektplanung erstellt.</a:t>
                      </a:r>
                    </a:p>
                    <a:p>
                      <a:r>
                        <a:rPr lang="de-CH" sz="1200" dirty="0"/>
                        <a:t>- Arbeitspakete geplant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</a:t>
                      </a:r>
                      <a:r>
                        <a:rPr lang="de-CH" sz="1200" baseline="0" dirty="0"/>
                        <a:t>n </a:t>
                      </a:r>
                      <a:r>
                        <a:rPr lang="de-CH" sz="1200" dirty="0"/>
                        <a:t>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Risikomatrix - Abschluss</a:t>
            </a:r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883664476"/>
              </p:ext>
            </p:extLst>
          </p:nvPr>
        </p:nvGraphicFramePr>
        <p:xfrm>
          <a:off x="179388" y="1065213"/>
          <a:ext cx="879341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519839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183826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1993584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19.03.2024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Kasten 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Backups auf </a:t>
                      </a:r>
                      <a:r>
                        <a:rPr lang="de-CH" sz="1200" dirty="0" err="1"/>
                        <a:t>nfs</a:t>
                      </a:r>
                      <a:r>
                        <a:rPr lang="de-CH" sz="1200" dirty="0"/>
                        <a:t>-Shares schreiben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Patroni</a:t>
                      </a:r>
                      <a:r>
                        <a:rPr lang="de-CH" sz="1200" dirty="0"/>
                        <a:t> wird monolithisch.</a:t>
                      </a:r>
                    </a:p>
                    <a:p>
                      <a:r>
                        <a:rPr lang="de-CH" sz="1200" dirty="0"/>
                        <a:t>Daher</a:t>
                      </a:r>
                      <a:r>
                        <a:rPr lang="de-CH" sz="1200" baseline="0" dirty="0"/>
                        <a:t> kein 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Streichen was</a:t>
                      </a:r>
                      <a:r>
                        <a:rPr lang="de-CH" sz="1200" baseline="0" dirty="0"/>
                        <a:t> möglich ist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Neu erfasste Risiken</a:t>
            </a:r>
          </a:p>
        </p:txBody>
      </p:sp>
    </p:spTree>
    <p:extLst>
      <p:ext uri="{BB962C8B-B14F-4D97-AF65-F5344CB8AC3E}">
        <p14:creationId xmlns:p14="http://schemas.microsoft.com/office/powerpoint/2010/main" val="236291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  <a:p>
            <a:r>
              <a:rPr lang="de-CH" dirty="0" err="1"/>
              <a:t>Scope</a:t>
            </a:r>
            <a:endParaRPr lang="de-CH" dirty="0"/>
          </a:p>
          <a:p>
            <a:r>
              <a:rPr lang="de-CH" dirty="0"/>
              <a:t>Anforderungen</a:t>
            </a:r>
          </a:p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  <a:p>
            <a:r>
              <a:rPr lang="de-CH" dirty="0"/>
              <a:t>Vorauswahl - Ausgeschieden</a:t>
            </a:r>
          </a:p>
          <a:p>
            <a:r>
              <a:rPr lang="de-CH" dirty="0"/>
              <a:t>Vorauswahl - Evaluation</a:t>
            </a:r>
          </a:p>
          <a:p>
            <a:r>
              <a:rPr lang="de-CH" dirty="0"/>
              <a:t>Evaluationsplattformen</a:t>
            </a:r>
          </a:p>
          <a:p>
            <a:r>
              <a:rPr lang="de-CH" dirty="0"/>
              <a:t>Lösungsvergleich</a:t>
            </a:r>
          </a:p>
          <a:p>
            <a:r>
              <a:rPr lang="de-CH" dirty="0"/>
              <a:t>Auswertung – Nutzwert-Analyse</a:t>
            </a:r>
          </a:p>
          <a:p>
            <a:r>
              <a:rPr lang="de-CH" dirty="0"/>
              <a:t>Auswertung – Kosten-Nutzen</a:t>
            </a:r>
          </a:p>
          <a:p>
            <a:r>
              <a:rPr lang="de-CH" dirty="0"/>
              <a:t>Entscheid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Die 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pPr/>
              <a:t>03.06.2024</a:t>
            </a:fld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Keine Subskription Modelle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 Budget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247450236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MonolitischKSGR</a:t>
                      </a:r>
                      <a:r>
                        <a:rPr lang="de-CH" sz="1400" dirty="0"/>
                        <a:t> Lösung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852944854"/>
              </p:ext>
            </p:extLst>
          </p:nvPr>
        </p:nvGraphicFramePr>
        <p:xfrm>
          <a:off x="179388" y="1065213"/>
          <a:ext cx="87850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Monolithisch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r>
              <a:rPr lang="de-CH" dirty="0"/>
              <a:t>Verteilt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pPr lvl="1"/>
            <a:r>
              <a:rPr lang="de-CH" dirty="0"/>
              <a:t>3 rke2 </a:t>
            </a:r>
            <a:r>
              <a:rPr lang="de-CH" dirty="0" err="1"/>
              <a:t>Kubernetes</a:t>
            </a:r>
            <a:r>
              <a:rPr lang="de-CH" dirty="0"/>
              <a:t> Nodes</a:t>
            </a:r>
          </a:p>
          <a:p>
            <a:pPr lvl="1"/>
            <a:r>
              <a:rPr lang="de-CH" dirty="0"/>
              <a:t>1 Load </a:t>
            </a:r>
            <a:r>
              <a:rPr lang="de-CH" dirty="0" err="1"/>
              <a:t>Balancer</a:t>
            </a:r>
            <a:endParaRPr lang="de-CH" dirty="0"/>
          </a:p>
          <a:p>
            <a:pPr lvl="1"/>
            <a:r>
              <a:rPr lang="de-CH" dirty="0"/>
              <a:t>Lokaler Storage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–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–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Entscheid</a:t>
            </a:r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  <a:p>
            <a:r>
              <a:rPr lang="de-CH" dirty="0"/>
              <a:t>Das KSGR und seine </a:t>
            </a:r>
            <a:r>
              <a:rPr lang="de-CH" dirty="0" smtClean="0"/>
              <a:t>IT</a:t>
            </a:r>
          </a:p>
          <a:p>
            <a:r>
              <a:rPr lang="de-CH" dirty="0" smtClean="0"/>
              <a:t>Auftrag</a:t>
            </a:r>
            <a:endParaRPr lang="de-CH" dirty="0"/>
          </a:p>
          <a:p>
            <a:r>
              <a:rPr lang="de-CH" dirty="0"/>
              <a:t>Ausgangslage</a:t>
            </a:r>
          </a:p>
          <a:p>
            <a:r>
              <a:rPr lang="de-CH" dirty="0"/>
              <a:t>Abhängigkeiten</a:t>
            </a:r>
          </a:p>
          <a:p>
            <a:r>
              <a:rPr lang="de-CH" dirty="0"/>
              <a:t>Abgrenzungen</a:t>
            </a:r>
          </a:p>
          <a:p>
            <a:r>
              <a:rPr lang="de-CH" dirty="0"/>
              <a:t>Gegebene Systeme</a:t>
            </a:r>
          </a:p>
          <a:p>
            <a:r>
              <a:rPr lang="de-CH" dirty="0"/>
              <a:t>Zieldefinition</a:t>
            </a:r>
          </a:p>
          <a:p>
            <a:r>
              <a:rPr lang="de-CH" dirty="0"/>
              <a:t>Projektmanagement</a:t>
            </a:r>
          </a:p>
          <a:p>
            <a:r>
              <a:rPr lang="de-CH" dirty="0"/>
              <a:t>Risikomanagement</a:t>
            </a:r>
          </a:p>
          <a:p>
            <a:r>
              <a:rPr lang="de-CH" dirty="0"/>
              <a:t>Risikomatrizen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 smtClean="0"/>
              <a:t>Demo </a:t>
            </a:r>
            <a:r>
              <a:rPr lang="de-CH" dirty="0" err="1"/>
              <a:t>Deploying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</a:t>
            </a:r>
          </a:p>
        </p:txBody>
      </p:sp>
    </p:spTree>
    <p:extLst>
      <p:ext uri="{BB962C8B-B14F-4D97-AF65-F5344CB8AC3E}">
        <p14:creationId xmlns:p14="http://schemas.microsoft.com/office/powerpoint/2010/main" val="3532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82" y="1065213"/>
            <a:ext cx="2292036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Umsetzung</a:t>
            </a:r>
          </a:p>
        </p:txBody>
      </p:sp>
    </p:spTree>
    <p:extLst>
      <p:ext uri="{BB962C8B-B14F-4D97-AF65-F5344CB8AC3E}">
        <p14:creationId xmlns:p14="http://schemas.microsoft.com/office/powerpoint/2010/main" val="2317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err="1" smtClean="0"/>
              <a:t>vitabaks</a:t>
            </a:r>
            <a:r>
              <a:rPr lang="de-CH" dirty="0" smtClean="0"/>
              <a:t> / </a:t>
            </a:r>
            <a:r>
              <a:rPr lang="de-CH" dirty="0" err="1" smtClean="0"/>
              <a:t>postgresql_cluster</a:t>
            </a:r>
            <a:r>
              <a:rPr lang="de-CH" dirty="0" smtClean="0"/>
              <a:t> erfüllt folgende Ziele</a:t>
            </a:r>
          </a:p>
          <a:p>
            <a:pPr lvl="1"/>
            <a:r>
              <a:rPr lang="de-CH" dirty="0" smtClean="0"/>
              <a:t>Failover und </a:t>
            </a:r>
            <a:r>
              <a:rPr lang="de-CH" dirty="0" err="1" smtClean="0"/>
              <a:t>Switchover</a:t>
            </a:r>
            <a:endParaRPr lang="de-CH" dirty="0" smtClean="0"/>
          </a:p>
          <a:p>
            <a:pPr lvl="1"/>
            <a:r>
              <a:rPr lang="de-CH" dirty="0" err="1" smtClean="0"/>
              <a:t>Autom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/>
              <a:t>Testing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5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Demo </a:t>
            </a:r>
            <a:r>
              <a:rPr lang="de-CH" dirty="0" err="1"/>
              <a:t>Deploying</a:t>
            </a:r>
            <a:endParaRPr lang="de-CH" dirty="0"/>
          </a:p>
        </p:txBody>
      </p:sp>
      <p:pic>
        <p:nvPicPr>
          <p:cNvPr id="2" name="deploy_pgcluster-highspeed">
            <a:hlinkClick r:id="" action="ppaction://media"/>
          </p:cNvPr>
          <p:cNvPicPr>
            <a:picLocks noGrp="1" noChangeAspect="1"/>
          </p:cNvPicPr>
          <p:nvPr>
            <p:ph sz="quarter" idx="2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" y="1065213"/>
            <a:ext cx="7389813" cy="3744912"/>
          </a:xfrm>
        </p:spPr>
      </p:pic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 Berechnen</a:t>
            </a:r>
            <a:endParaRPr lang="en-US" dirty="0"/>
          </a:p>
          <a:p>
            <a:r>
              <a:rPr lang="de-CH" dirty="0"/>
              <a:t>AUTOVACUUM </a:t>
            </a:r>
            <a:r>
              <a:rPr lang="de-CH" dirty="0" smtClean="0"/>
              <a:t>Berechnen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</a:t>
            </a:r>
          </a:p>
        </p:txBody>
      </p:sp>
    </p:spTree>
    <p:extLst>
      <p:ext uri="{BB962C8B-B14F-4D97-AF65-F5344CB8AC3E}">
        <p14:creationId xmlns:p14="http://schemas.microsoft.com/office/powerpoint/2010/main" val="364267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Holt die Grenze für den AUTOVACUUM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 HTML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5135499" y="1352735"/>
            <a:ext cx="3409504" cy="30861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–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Maintenance-Tool – Demo</a:t>
            </a:r>
          </a:p>
        </p:txBody>
      </p:sp>
    </p:spTree>
    <p:extLst>
      <p:ext uri="{BB962C8B-B14F-4D97-AF65-F5344CB8AC3E}">
        <p14:creationId xmlns:p14="http://schemas.microsoft.com/office/powerpoint/2010/main" val="315447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618428" y="1065213"/>
            <a:ext cx="7907145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Bereich und Abteilung</a:t>
            </a:r>
            <a:r>
              <a:rPr lang="de-CH" dirty="0"/>
              <a:t>:	Infrastruktur / Data Center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2022:	KIS Entwickler und DBA beim KSGR</a:t>
            </a:r>
          </a:p>
          <a:p>
            <a:r>
              <a:rPr lang="de-CH" dirty="0"/>
              <a:t>Seit 2022: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Zielüberprüfung</a:t>
            </a:r>
          </a:p>
          <a:p>
            <a:r>
              <a:rPr lang="de-CH" dirty="0" smtClean="0">
                <a:cs typeface="Arial"/>
              </a:rPr>
              <a:t>Projektcontrolling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</p:spTree>
    <p:extLst>
      <p:ext uri="{BB962C8B-B14F-4D97-AF65-F5344CB8AC3E}">
        <p14:creationId xmlns:p14="http://schemas.microsoft.com/office/powerpoint/2010/main" val="22702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Priorität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Erreichungsgrad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Testsystem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 </a:t>
                      </a:r>
                      <a:r>
                        <a:rPr lang="de-CH" sz="1200" dirty="0" err="1" smtClean="0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 - Cluster </a:t>
                      </a:r>
                      <a:r>
                        <a:rPr lang="de-CH" sz="1200" dirty="0" err="1" smtClean="0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AUTOVACUUM - Parameter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SQL </a:t>
                      </a:r>
                      <a:r>
                        <a:rPr lang="de-CH" sz="1200" dirty="0" err="1" smtClean="0"/>
                        <a:t>optimierungen</a:t>
                      </a:r>
                      <a:r>
                        <a:rPr lang="de-CH" sz="1200" dirty="0" smtClean="0"/>
                        <a:t> - Indizes </a:t>
                      </a:r>
                      <a:r>
                        <a:rPr lang="de-CH" sz="1200" dirty="0" err="1" smtClean="0"/>
                        <a:t>tracken</a:t>
                      </a:r>
                      <a:r>
                        <a:rPr lang="de-CH" sz="1200" dirty="0" smtClean="0"/>
                        <a:t> und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Maintenance - Indizes säubern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Housekeeping - Log Rotation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User Management - Monitoring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Tief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Installationsziel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Testziele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Zielüberprüfung</a:t>
            </a:r>
          </a:p>
          <a:p>
            <a:r>
              <a:rPr lang="de-CH" dirty="0" smtClean="0">
                <a:cs typeface="Arial"/>
              </a:rPr>
              <a:t>Nicht erreichte Ziele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– Nicht erreichte Ziele</a:t>
            </a:r>
          </a:p>
        </p:txBody>
      </p:sp>
    </p:spTree>
    <p:extLst>
      <p:ext uri="{BB962C8B-B14F-4D97-AF65-F5344CB8AC3E}">
        <p14:creationId xmlns:p14="http://schemas.microsoft.com/office/powerpoint/2010/main" val="255264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190 investierte Arbeitsstunden</a:t>
            </a:r>
          </a:p>
          <a:p>
            <a:r>
              <a:rPr lang="de-CH" dirty="0" smtClean="0">
                <a:cs typeface="Arial"/>
              </a:rPr>
              <a:t>Über 74 Stunden Dokumentation</a:t>
            </a:r>
          </a:p>
          <a:p>
            <a:r>
              <a:rPr lang="de-CH" dirty="0" smtClean="0">
                <a:cs typeface="Arial"/>
              </a:rPr>
              <a:t>Grösste Abweichung </a:t>
            </a:r>
            <a:r>
              <a:rPr lang="de-CH" dirty="0">
                <a:cs typeface="Arial"/>
              </a:rPr>
              <a:t>bei </a:t>
            </a:r>
            <a:r>
              <a:rPr lang="de-CH" dirty="0" smtClean="0">
                <a:cs typeface="Arial"/>
              </a:rPr>
              <a:t>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</a:t>
            </a:r>
            <a:r>
              <a:rPr lang="de-CH" dirty="0" smtClean="0">
                <a:cs typeface="Arial"/>
              </a:rPr>
              <a:t>Lösungen»</a:t>
            </a:r>
          </a:p>
          <a:p>
            <a:r>
              <a:rPr lang="de-CH" dirty="0" smtClean="0">
                <a:cs typeface="Arial"/>
              </a:rPr>
              <a:t>Zweitgrösste </a:t>
            </a:r>
            <a:r>
              <a:rPr lang="de-CH" dirty="0">
                <a:cs typeface="Arial"/>
              </a:rPr>
              <a:t>Abweichung bei «Troubleshooting und </a:t>
            </a:r>
            <a:r>
              <a:rPr lang="de-CH" dirty="0" smtClean="0">
                <a:cs typeface="Arial"/>
              </a:rPr>
              <a:t>Lösungsfindung»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– Projektcontrolling</a:t>
            </a:r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SIEM und PKI einbinden</a:t>
            </a:r>
          </a:p>
          <a:p>
            <a:r>
              <a:rPr lang="de-CH" dirty="0" smtClean="0"/>
              <a:t>An </a:t>
            </a:r>
            <a:r>
              <a:rPr lang="de-CH" dirty="0" err="1" smtClean="0"/>
              <a:t>Veeam</a:t>
            </a:r>
            <a:r>
              <a:rPr lang="de-CH" dirty="0" smtClean="0"/>
              <a:t> Backup anbinden</a:t>
            </a:r>
          </a:p>
          <a:p>
            <a:r>
              <a:rPr lang="de-CH" dirty="0" err="1" smtClean="0"/>
              <a:t>Hardening</a:t>
            </a:r>
            <a:r>
              <a:rPr lang="de-CH" dirty="0" smtClean="0"/>
              <a:t> des Systems</a:t>
            </a:r>
          </a:p>
          <a:p>
            <a:r>
              <a:rPr lang="de-CH" dirty="0" smtClean="0"/>
              <a:t>In KSGR </a:t>
            </a:r>
            <a:r>
              <a:rPr lang="de-CH" dirty="0" err="1" smtClean="0"/>
              <a:t>Ansible</a:t>
            </a:r>
            <a:r>
              <a:rPr lang="de-CH" dirty="0" smtClean="0"/>
              <a:t> integrieren</a:t>
            </a:r>
          </a:p>
          <a:p>
            <a:r>
              <a:rPr lang="de-CH" dirty="0" smtClean="0"/>
              <a:t>Maintenance-Tools in KSGR </a:t>
            </a:r>
            <a:r>
              <a:rPr lang="de-CH" dirty="0" err="1" smtClean="0"/>
              <a:t>Kubernetes</a:t>
            </a:r>
            <a:r>
              <a:rPr lang="de-CH" dirty="0" smtClean="0"/>
              <a:t> integrieren</a:t>
            </a:r>
          </a:p>
          <a:p>
            <a:r>
              <a:rPr lang="de-CH" dirty="0" smtClean="0"/>
              <a:t>Produktivsystem aufbauen</a:t>
            </a:r>
          </a:p>
          <a:p>
            <a:r>
              <a:rPr lang="de-CH" dirty="0" err="1" smtClean="0"/>
              <a:t>YugabyteDB</a:t>
            </a:r>
            <a:r>
              <a:rPr lang="de-CH" dirty="0" smtClean="0"/>
              <a:t> aufbauen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Rückblick</a:t>
            </a:r>
          </a:p>
          <a:p>
            <a:pPr lvl="1"/>
            <a:r>
              <a:rPr lang="de-CH" dirty="0" smtClean="0"/>
              <a:t>Ziele reduzieren</a:t>
            </a:r>
          </a:p>
          <a:p>
            <a:pPr lvl="1"/>
            <a:r>
              <a:rPr lang="de-CH" dirty="0" smtClean="0"/>
              <a:t>Zeitplan und Dokument anders aufbauen</a:t>
            </a:r>
          </a:p>
          <a:p>
            <a:pPr lvl="1"/>
            <a:r>
              <a:rPr lang="de-CH" dirty="0"/>
              <a:t>Komfortzone </a:t>
            </a:r>
            <a:r>
              <a:rPr lang="de-CH" dirty="0" smtClean="0"/>
              <a:t>verlassen</a:t>
            </a:r>
          </a:p>
          <a:p>
            <a:r>
              <a:rPr lang="de-CH" dirty="0" smtClean="0"/>
              <a:t>Technische Erkenntnisse</a:t>
            </a:r>
          </a:p>
          <a:p>
            <a:pPr lvl="1"/>
            <a:r>
              <a:rPr lang="de-CH" dirty="0" smtClean="0"/>
              <a:t>rke2</a:t>
            </a:r>
          </a:p>
          <a:p>
            <a:pPr lvl="1"/>
            <a:r>
              <a:rPr lang="de-CH" dirty="0" err="1" smtClean="0"/>
              <a:t>local-path-provisioner</a:t>
            </a:r>
            <a:endParaRPr lang="de-CH" dirty="0" smtClean="0"/>
          </a:p>
          <a:p>
            <a:pPr lvl="1"/>
            <a:r>
              <a:rPr lang="de-CH" dirty="0" err="1" smtClean="0"/>
              <a:t>MetalLB</a:t>
            </a:r>
            <a:endParaRPr lang="de-CH" dirty="0" smtClean="0"/>
          </a:p>
          <a:p>
            <a:pPr lvl="1"/>
            <a:r>
              <a:rPr lang="de-CH" dirty="0" smtClean="0"/>
              <a:t>Distributed SQL</a:t>
            </a:r>
          </a:p>
          <a:p>
            <a:r>
              <a:rPr lang="de-CH" dirty="0" smtClean="0"/>
              <a:t>Arbeitstechnische Erkenntnisse</a:t>
            </a:r>
          </a:p>
          <a:p>
            <a:pPr lvl="1"/>
            <a:r>
              <a:rPr lang="de-CH" dirty="0" smtClean="0"/>
              <a:t>Problemkomplexität reduzieren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46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48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</a:t>
            </a:r>
            <a:r>
              <a:rPr lang="de-CH" dirty="0" smtClean="0"/>
              <a:t>Mitarbeitenden (Stand 1. Mai)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Das KSGR und seine IT</a:t>
            </a:r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Auftrag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03.06.2024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28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Abhängigkeiten</a:t>
            </a:r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Props1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1558</Words>
  <Application>Microsoft Office PowerPoint</Application>
  <PresentationFormat>Bildschirmpräsentation (16:9)</PresentationFormat>
  <Paragraphs>802</Paragraphs>
  <Slides>49</Slides>
  <Notes>7</Notes>
  <HiddenSlides>7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49</vt:i4>
      </vt:variant>
    </vt:vector>
  </HeadingPairs>
  <TitlesOfParts>
    <vt:vector size="59" baseType="lpstr">
      <vt:lpstr>ＭＳ Ｐゴシック</vt:lpstr>
      <vt:lpstr>Arial</vt:lpstr>
      <vt:lpstr>Arial  </vt:lpstr>
      <vt:lpstr>Arial Black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164</cp:revision>
  <dcterms:created xsi:type="dcterms:W3CDTF">2021-09-20T14:02:05Z</dcterms:created>
  <dcterms:modified xsi:type="dcterms:W3CDTF">2024-06-03T19:51:51Z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